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7" r:id="rId3"/>
    <p:sldId id="262" r:id="rId4"/>
    <p:sldId id="261" r:id="rId5"/>
    <p:sldId id="263" r:id="rId6"/>
    <p:sldId id="259" r:id="rId7"/>
    <p:sldId id="260" r:id="rId8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F4765-A066-42A8-A476-BA2CFC837E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F74EF-E88F-4117-BEAB-E972595E8E98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E29FC-539F-4A36-A7FB-602220AFD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hyperlink" Target="http://history.sandiego.edu/gen/recording/images5/sarnoff02.jpg" TargetMode="External"/><Relationship Id="rId7" Type="http://schemas.openxmlformats.org/officeDocument/2006/relationships/image" Target="../media/image10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www.youtube.com/watch?v=wAGAeTC9fIo&amp;feature=related" TargetMode="Externa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life_magazine_roaring_twenties1"/>
          <p:cNvPicPr>
            <a:picLocks noChangeAspect="1" noChangeArrowheads="1"/>
          </p:cNvPicPr>
          <p:nvPr/>
        </p:nvPicPr>
        <p:blipFill>
          <a:blip r:embed="rId2" cstate="print">
            <a:lum bright="27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Social and Economical Changes of the early 20</a:t>
            </a:r>
            <a:r>
              <a:rPr lang="en-US" sz="4000" baseline="300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</a:t>
            </a:r>
            <a:r>
              <a:rPr lang="en-US" sz="40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century</a:t>
            </a: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990600" y="4114800"/>
            <a:ext cx="7391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Linocut" pitchFamily="2" charset="0"/>
              </a:rPr>
              <a:t>Describe the effects of inventions and electrification on life in America during 1920s and 1930s?</a:t>
            </a:r>
            <a:endParaRPr lang="en-US" sz="32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ue Highway Linocu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>
                <a:latin typeface="Blue Highway Linocut" pitchFamily="2" charset="0"/>
              </a:rPr>
              <a:t>Ways electrification changed American life</a:t>
            </a:r>
            <a:r>
              <a:rPr lang="en-US" sz="3600" dirty="0" smtClean="0">
                <a:latin typeface="Blue Highway Linocut" pitchFamily="2" charset="0"/>
              </a:rPr>
              <a:t/>
            </a:r>
            <a:br>
              <a:rPr lang="en-US" sz="3600" dirty="0" smtClean="0">
                <a:latin typeface="Blue Highway Linocut" pitchFamily="2" charset="0"/>
              </a:rPr>
            </a:br>
            <a:endParaRPr lang="en-US" sz="3600" dirty="0" smtClean="0">
              <a:latin typeface="Blue Highway Linocut" pitchFamily="2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</p:txBody>
      </p:sp>
      <p:graphicFrame>
        <p:nvGraphicFramePr>
          <p:cNvPr id="7172" name="Group 4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071696961"/>
              </p:ext>
            </p:extLst>
          </p:nvPr>
        </p:nvGraphicFramePr>
        <p:xfrm>
          <a:off x="228600" y="1600200"/>
          <a:ext cx="8534400" cy="4572000"/>
        </p:xfrm>
        <a:graphic>
          <a:graphicData uri="http://schemas.openxmlformats.org/drawingml/2006/table">
            <a:tbl>
              <a:tblPr/>
              <a:tblGrid>
                <a:gridCol w="5635625"/>
                <a:gridCol w="2898775"/>
              </a:tblGrid>
              <a:tr h="457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</a:rPr>
                        <a:t>Labor-saving products (e.g.,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washing machines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</a:rPr>
                        <a:t>, electric stoves, water pumps)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</a:rPr>
                        <a:t>Electric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lighting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80" name="Picture 12" descr="0l_hdquu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810000"/>
            <a:ext cx="1828800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3" descr="1if_qnyt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3581400"/>
            <a:ext cx="1262063" cy="1654175"/>
          </a:xfrm>
          <a:noFill/>
        </p:spPr>
      </p:pic>
      <p:pic>
        <p:nvPicPr>
          <p:cNvPr id="7182" name="Picture 14" descr="j02156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2667000"/>
            <a:ext cx="96678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5" descr="j02150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495800"/>
            <a:ext cx="1062038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6477000" y="2590800"/>
            <a:ext cx="1524000" cy="1676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6858000" y="2743200"/>
            <a:ext cx="8382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latin typeface="Blue Highway Linocut" pitchFamily="2" charset="0"/>
              </a:rPr>
              <a:t>Communication changes</a:t>
            </a:r>
            <a:br>
              <a:rPr lang="en-US" b="1" dirty="0" smtClean="0">
                <a:latin typeface="Blue Highway Linocut" pitchFamily="2" charset="0"/>
              </a:rPr>
            </a:br>
            <a:endParaRPr lang="en-US" b="1" dirty="0" smtClean="0">
              <a:latin typeface="Blue Highway Linocut" pitchFamily="2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838200" y="1752600"/>
            <a:ext cx="4038600" cy="4525963"/>
          </a:xfrm>
        </p:spPr>
        <p:txBody>
          <a:bodyPr/>
          <a:lstStyle/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</p:txBody>
      </p:sp>
      <p:pic>
        <p:nvPicPr>
          <p:cNvPr id="6148" name="Picture 4" descr="Marconi-2-lr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0" y="2362200"/>
            <a:ext cx="2133600" cy="1611313"/>
          </a:xfrm>
          <a:noFill/>
        </p:spPr>
      </p:pic>
      <p:pic>
        <p:nvPicPr>
          <p:cNvPr id="6149" name="Picture 5" descr="sarnoff02a">
            <a:hlinkClick r:id="rId3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62600" y="5105400"/>
            <a:ext cx="1905000" cy="1400175"/>
          </a:xfrm>
        </p:spPr>
      </p:pic>
      <p:graphicFrame>
        <p:nvGraphicFramePr>
          <p:cNvPr id="6150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248273"/>
              </p:ext>
            </p:extLst>
          </p:nvPr>
        </p:nvGraphicFramePr>
        <p:xfrm>
          <a:off x="304800" y="1397000"/>
          <a:ext cx="8686800" cy="5308600"/>
        </p:xfrm>
        <a:graphic>
          <a:graphicData uri="http://schemas.openxmlformats.org/drawingml/2006/table">
            <a:tbl>
              <a:tblPr/>
              <a:tblGrid>
                <a:gridCol w="3962400"/>
                <a:gridCol w="4724400"/>
              </a:tblGrid>
              <a:tr h="2654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</a:rPr>
                        <a:t>Increased availability of 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telephones.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</a:rPr>
                        <a:t>Development of the 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radio 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</a:rPr>
                        <a:t>(role of 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</a:rPr>
                        <a:t>Guglielmo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</a:rPr>
                        <a:t> Marconi)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</a:rPr>
                        <a:t>Development of the movies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</a:rPr>
                        <a:t>Broadcast industry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61" name="Picture 17" descr="j031808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5029200"/>
            <a:ext cx="17526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2" name="Picture 18" descr="j033673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2490788"/>
            <a:ext cx="16764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3" name="Picture 19" descr="j033640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72400" y="28194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4" name="Picture 20" descr="j0336905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43800" y="5334000"/>
            <a:ext cx="10858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6200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Linocut" pitchFamily="2" charset="0"/>
              </a:rPr>
              <a:t>Materialism and Consumerism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ue Highway Linocu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69342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Increase in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standard of living</a:t>
            </a:r>
          </a:p>
          <a:p>
            <a:pPr lvl="1"/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More products for better living.</a:t>
            </a:r>
          </a:p>
          <a:p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Wider availability of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consumer goods</a:t>
            </a:r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.</a:t>
            </a:r>
          </a:p>
          <a:p>
            <a:pPr lvl="1"/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Electricity</a:t>
            </a:r>
          </a:p>
          <a:p>
            <a:pPr lvl="1"/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Forms of media</a:t>
            </a:r>
          </a:p>
          <a:p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National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Brands</a:t>
            </a:r>
          </a:p>
          <a:p>
            <a:pPr lvl="1"/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Installment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buying.</a:t>
            </a:r>
          </a:p>
          <a:p>
            <a:pPr lvl="1"/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Advertisements </a:t>
            </a:r>
          </a:p>
        </p:txBody>
      </p:sp>
      <p:pic>
        <p:nvPicPr>
          <p:cNvPr id="1026" name="Picture 2" descr="http://s.ecrater.com/stores/49894/4ae74617f2657_49894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1828800" cy="2438400"/>
          </a:xfrm>
          <a:prstGeom prst="rect">
            <a:avLst/>
          </a:prstGeom>
          <a:noFill/>
        </p:spPr>
      </p:pic>
      <p:pic>
        <p:nvPicPr>
          <p:cNvPr id="1028" name="Picture 4" descr="http://www.tvhistory.tv/1930_June_20_GE_Works_NewsBa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3800"/>
            <a:ext cx="18288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81000"/>
            <a:ext cx="6553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>
                <a:latin typeface="Blue Highway Linocut" pitchFamily="2" charset="0"/>
              </a:rPr>
              <a:t>Results of improved transportation brought by affordable automobiles</a:t>
            </a:r>
            <a:r>
              <a:rPr lang="en-US" dirty="0" smtClean="0">
                <a:latin typeface="Blue Highway Linocut" pitchFamily="2" charset="0"/>
              </a:rPr>
              <a:t/>
            </a:r>
            <a:br>
              <a:rPr lang="en-US" dirty="0" smtClean="0">
                <a:latin typeface="Blue Highway Linocut" pitchFamily="2" charset="0"/>
              </a:rPr>
            </a:br>
            <a:endParaRPr lang="en-US" dirty="0" smtClean="0">
              <a:latin typeface="Blue Highway Linocut" pitchFamily="2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524000"/>
            <a:ext cx="64008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Greater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mobility.</a:t>
            </a:r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 </a:t>
            </a:r>
          </a:p>
          <a:p>
            <a:pPr eaLnBrk="1" hangingPunct="1"/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Creation of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jobs.</a:t>
            </a:r>
          </a:p>
          <a:p>
            <a:pPr eaLnBrk="1" hangingPunct="1"/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Growth of transportation-related industries (road construction, oil, steel, automobile).</a:t>
            </a:r>
          </a:p>
          <a:p>
            <a:pPr eaLnBrk="1" hangingPunct="1"/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Movement to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suburban areas.</a:t>
            </a:r>
          </a:p>
        </p:txBody>
      </p:sp>
      <p:pic>
        <p:nvPicPr>
          <p:cNvPr id="4100" name="Picture 6" descr="image_pre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5257800"/>
            <a:ext cx="3200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http://static.howstuffworks.com/gif/1920-1929-ford-trucks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133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3048000"/>
            <a:ext cx="2438400" cy="1142999"/>
          </a:xfrm>
        </p:spPr>
        <p:txBody>
          <a:bodyPr>
            <a:normAutofit fontScale="62500" lnSpcReduction="20000"/>
          </a:bodyPr>
          <a:lstStyle/>
          <a:p>
            <a:pPr eaLnBrk="1" hangingPunct="1"/>
            <a:r>
              <a:rPr lang="en-US" b="1" dirty="0" smtClean="0">
                <a:solidFill>
                  <a:srgbClr val="3366FF"/>
                </a:solidFill>
                <a:latin typeface="Comic Sans MS" pitchFamily="66" charset="0"/>
              </a:rPr>
              <a:t>Invention of the airplane</a:t>
            </a:r>
            <a:endParaRPr lang="en-US" dirty="0" smtClean="0">
              <a:solidFill>
                <a:srgbClr val="3366FF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3366FF"/>
                </a:solidFill>
                <a:latin typeface="Comic Sans MS" pitchFamily="66" charset="0"/>
              </a:rPr>
              <a:t>	</a:t>
            </a:r>
            <a:r>
              <a:rPr lang="en-US" b="1" u="sng" dirty="0" smtClean="0">
                <a:solidFill>
                  <a:srgbClr val="FF0000"/>
                </a:solidFill>
                <a:latin typeface="Comic Sans MS" pitchFamily="66" charset="0"/>
              </a:rPr>
              <a:t>Wright brothers</a:t>
            </a:r>
          </a:p>
        </p:txBody>
      </p:sp>
      <p:pic>
        <p:nvPicPr>
          <p:cNvPr id="5123" name="Picture 3" descr="time_vinfiz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990600"/>
            <a:ext cx="2362200" cy="1905000"/>
          </a:xfrm>
          <a:noFill/>
        </p:spPr>
      </p:pic>
      <p:pic>
        <p:nvPicPr>
          <p:cNvPr id="5124" name="Picture 4" descr="assemblyft.jpg (49286 bytes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>
          <a:xfrm>
            <a:off x="3352800" y="1066800"/>
            <a:ext cx="2197525" cy="1676400"/>
          </a:xfrm>
          <a:noFill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76600" y="2895600"/>
            <a:ext cx="2286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000" b="1" dirty="0">
                <a:solidFill>
                  <a:srgbClr val="3366FF"/>
                </a:solidFill>
              </a:rPr>
              <a:t>  </a:t>
            </a:r>
            <a:r>
              <a:rPr lang="en-US" sz="2000" b="1" dirty="0">
                <a:solidFill>
                  <a:srgbClr val="3366FF"/>
                </a:solidFill>
                <a:latin typeface="Comic Sans MS" pitchFamily="66" charset="0"/>
              </a:rPr>
              <a:t>Use of the </a:t>
            </a:r>
            <a:r>
              <a:rPr lang="en-US" sz="2000" b="1" dirty="0" smtClean="0">
                <a:solidFill>
                  <a:srgbClr val="3366FF"/>
                </a:solidFill>
                <a:latin typeface="Comic Sans MS" pitchFamily="66" charset="0"/>
              </a:rPr>
              <a:t>assembly line </a:t>
            </a:r>
            <a:r>
              <a:rPr lang="en-US" sz="2000" b="1" u="sng" dirty="0" smtClean="0">
                <a:solidFill>
                  <a:srgbClr val="FF0000"/>
                </a:solidFill>
                <a:latin typeface="Comic Sans MS" pitchFamily="66" charset="0"/>
              </a:rPr>
              <a:t>Henry </a:t>
            </a:r>
            <a:r>
              <a:rPr lang="en-US" sz="2000" b="1" u="sng" dirty="0">
                <a:solidFill>
                  <a:srgbClr val="FF0000"/>
                </a:solidFill>
                <a:latin typeface="Comic Sans MS" pitchFamily="66" charset="0"/>
              </a:rPr>
              <a:t>Ford</a:t>
            </a:r>
          </a:p>
          <a:p>
            <a:endParaRPr lang="en-US" sz="3200" b="1" dirty="0">
              <a:solidFill>
                <a:srgbClr val="3366FF"/>
              </a:solidFill>
              <a:latin typeface="Comic Sans MS" pitchFamily="66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066800" y="304800"/>
            <a:ext cx="7391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Blue Highway Linocut" pitchFamily="2" charset="0"/>
              </a:rPr>
              <a:t>Key Individuals</a:t>
            </a:r>
            <a:endParaRPr lang="en-US" sz="3200" dirty="0">
              <a:latin typeface="Blue Highway Linocut" pitchFamily="2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1143000" y="28194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3962400" y="28194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http://www.visitingdc.com/images/calvin-coolidge-pic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990600"/>
            <a:ext cx="2007038" cy="188277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248400" y="3048000"/>
            <a:ext cx="2438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3366FF"/>
                </a:solidFill>
                <a:latin typeface="Comic Sans MS" pitchFamily="66" charset="0"/>
              </a:rPr>
              <a:t>President of United States during the roaring 20s,(1923-1929) </a:t>
            </a:r>
          </a:p>
          <a:p>
            <a:r>
              <a:rPr lang="en-US" sz="2000" b="1" u="sng" dirty="0" smtClean="0">
                <a:solidFill>
                  <a:srgbClr val="FF0000"/>
                </a:solidFill>
                <a:latin typeface="Comic Sans MS" pitchFamily="66" charset="0"/>
              </a:rPr>
              <a:t>Calvin Coolidge</a:t>
            </a:r>
            <a:endParaRPr lang="en-US" sz="2000" b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28600" y="472440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447800" y="518160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3366FF"/>
                </a:solidFill>
                <a:latin typeface="Comic Sans MS" pitchFamily="66" charset="0"/>
              </a:rPr>
              <a:t>Rise of Mechanization</a:t>
            </a:r>
          </a:p>
          <a:p>
            <a:r>
              <a:rPr lang="en-US" sz="2000" b="1" dirty="0">
                <a:solidFill>
                  <a:srgbClr val="3366FF"/>
                </a:solidFill>
                <a:latin typeface="Comic Sans MS" pitchFamily="66" charset="0"/>
              </a:rPr>
              <a:t>	</a:t>
            </a:r>
            <a:r>
              <a:rPr lang="en-US" sz="2000" b="1" dirty="0" smtClean="0">
                <a:solidFill>
                  <a:srgbClr val="3366FF"/>
                </a:solidFill>
                <a:latin typeface="Comic Sans MS" pitchFamily="66" charset="0"/>
              </a:rPr>
              <a:t>-new technology </a:t>
            </a:r>
            <a:endParaRPr lang="en-US" sz="2000" b="1" u="sng" dirty="0">
              <a:solidFill>
                <a:srgbClr val="3366FF"/>
              </a:solidFill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57400" y="6019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5"/>
              </a:rPr>
              <a:t>https://www.youtube.com/watch?v=wAGAeTC9fIo&amp;feature=related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2885.0"/>
</version>
</file>

<file path=customXml/itemProps1.xml><?xml version="1.0" encoding="utf-8"?>
<ds:datastoreItem xmlns:ds="http://schemas.openxmlformats.org/officeDocument/2006/customXml" ds:itemID="{DFA11622-1730-401F-B51E-3272F0D7FF7D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166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Social and Economical Changes of the early 20th century</vt:lpstr>
      <vt:lpstr>Ways electrification changed American life </vt:lpstr>
      <vt:lpstr>Communication changes </vt:lpstr>
      <vt:lpstr>Materialism and Consumerism</vt:lpstr>
      <vt:lpstr>Results of improved transportation brought by affordable automobiles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and Economical Changes of the early 20th century</dc:title>
  <dc:creator>Owner</dc:creator>
  <cp:lastModifiedBy>vjdean</cp:lastModifiedBy>
  <cp:revision>24</cp:revision>
  <dcterms:created xsi:type="dcterms:W3CDTF">2010-01-05T00:10:24Z</dcterms:created>
  <dcterms:modified xsi:type="dcterms:W3CDTF">2014-01-28T15:22:03Z</dcterms:modified>
</cp:coreProperties>
</file>